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16"/>
  </p:notesMasterIdLst>
  <p:handoutMasterIdLst>
    <p:handoutMasterId r:id="rId17"/>
  </p:handoutMasterIdLst>
  <p:sldIdLst>
    <p:sldId id="270" r:id="rId2"/>
    <p:sldId id="275" r:id="rId3"/>
    <p:sldId id="268" r:id="rId4"/>
    <p:sldId id="293" r:id="rId5"/>
    <p:sldId id="294" r:id="rId6"/>
    <p:sldId id="295" r:id="rId7"/>
    <p:sldId id="287" r:id="rId8"/>
    <p:sldId id="288" r:id="rId9"/>
    <p:sldId id="296" r:id="rId10"/>
    <p:sldId id="297" r:id="rId11"/>
    <p:sldId id="289" r:id="rId12"/>
    <p:sldId id="290" r:id="rId13"/>
    <p:sldId id="285" r:id="rId14"/>
    <p:sldId id="274" r:id="rId15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2020/6/22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jpeg>
</file>

<file path=ppt/media/image11.png>
</file>

<file path=ppt/media/image12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8024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0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BB13C8-9520-4F14-82F4-BFD112ADDC7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3048044-98C3-4BF6-88F4-F3A19352CC6B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30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06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3997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4120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4970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201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99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829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06 | x86</a:t>
            </a:r>
            <a:r>
              <a:rPr lang="zh-CN" altLang="en-US" dirty="0"/>
              <a:t>架构：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有了开放的架构，才能打造开放的营商环境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36195" y="1254547"/>
            <a:ext cx="5478011" cy="4912126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SS </a:t>
            </a:r>
            <a:r>
              <a:rPr lang="zh-CN" altLang="en-US" dirty="0"/>
              <a:t>是栈寄存器（</a:t>
            </a:r>
            <a:r>
              <a:rPr lang="en-US" altLang="zh-CN" dirty="0"/>
              <a:t>Stack Register</a:t>
            </a:r>
            <a:r>
              <a:rPr lang="zh-CN" altLang="en-US" dirty="0"/>
              <a:t>）。栈是程序运行中一个特殊的数据结构，数据的存取只能从一端进行，秉承后进先出的原则，</a:t>
            </a:r>
            <a:r>
              <a:rPr lang="en-US" altLang="zh-CN" dirty="0"/>
              <a:t>push </a:t>
            </a:r>
            <a:r>
              <a:rPr lang="zh-CN" altLang="en-US" dirty="0"/>
              <a:t>就是入栈，</a:t>
            </a:r>
            <a:r>
              <a:rPr lang="en-US" altLang="zh-CN" dirty="0"/>
              <a:t>pop </a:t>
            </a:r>
            <a:r>
              <a:rPr lang="zh-CN" altLang="en-US" dirty="0"/>
              <a:t>就是出栈。</a:t>
            </a:r>
            <a:endParaRPr lang="en-US" altLang="zh-CN" dirty="0"/>
          </a:p>
          <a:p>
            <a:r>
              <a:rPr lang="zh-CN" altLang="en-US" dirty="0"/>
              <a:t>如果运算中需要加载内存中的数据，需要通过 </a:t>
            </a:r>
            <a:r>
              <a:rPr lang="en-US" altLang="zh-CN" dirty="0"/>
              <a:t>DS </a:t>
            </a:r>
            <a:r>
              <a:rPr lang="zh-CN" altLang="en-US" dirty="0"/>
              <a:t>找到内存中的数据，加载到通用寄存器中，应该如何加载呢？对于一个段，有一个起始的地址，而段内的具体位置，我们称为偏移量（</a:t>
            </a:r>
            <a:r>
              <a:rPr lang="en-US" altLang="zh-CN" dirty="0"/>
              <a:t>Offset</a:t>
            </a:r>
            <a:r>
              <a:rPr lang="zh-CN" altLang="en-US" dirty="0"/>
              <a:t>）。例如 </a:t>
            </a:r>
            <a:r>
              <a:rPr lang="en-US" altLang="zh-CN" dirty="0"/>
              <a:t>8 </a:t>
            </a:r>
            <a:r>
              <a:rPr lang="zh-CN" altLang="en-US" dirty="0"/>
              <a:t>号会议室的第三排，</a:t>
            </a:r>
            <a:r>
              <a:rPr lang="en-US" altLang="zh-CN" dirty="0"/>
              <a:t>8 </a:t>
            </a:r>
            <a:r>
              <a:rPr lang="zh-CN" altLang="en-US" dirty="0"/>
              <a:t>号会议室就是起始地址，第三排就是偏移量。</a:t>
            </a:r>
            <a:endParaRPr lang="en-US" altLang="zh-CN" dirty="0"/>
          </a:p>
          <a:p>
            <a:r>
              <a:rPr lang="zh-CN" altLang="en-US" dirty="0"/>
              <a:t>对于 </a:t>
            </a:r>
            <a:r>
              <a:rPr lang="en-US" altLang="zh-CN" dirty="0"/>
              <a:t>8086CPU</a:t>
            </a:r>
            <a:r>
              <a:rPr lang="zh-CN" altLang="en-US" dirty="0"/>
              <a:t>，最多只能访问 </a:t>
            </a:r>
            <a:r>
              <a:rPr lang="en-US" altLang="zh-CN" dirty="0"/>
              <a:t>1M </a:t>
            </a:r>
            <a:r>
              <a:rPr lang="zh-CN" altLang="en-US" dirty="0"/>
              <a:t>的内存空间，还要分成多个段，每个段最多 </a:t>
            </a:r>
            <a:r>
              <a:rPr lang="en-US" altLang="zh-CN" dirty="0"/>
              <a:t>64K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从 </a:t>
            </a:r>
            <a:r>
              <a:rPr lang="en-US" altLang="zh-CN" dirty="0"/>
              <a:t>8086 </a:t>
            </a:r>
            <a:r>
              <a:rPr lang="zh-CN" altLang="en-US" dirty="0"/>
              <a:t>的原理说起</a:t>
            </a:r>
            <a:endParaRPr lang="zh-cn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4BADEFC8-638E-41B8-9D1E-E757DADA5D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972937"/>
            <a:ext cx="6014206" cy="3041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568EA82-8CB9-40A0-9016-43570A862FEB}"/>
              </a:ext>
            </a:extLst>
          </p:cNvPr>
          <p:cNvSpPr/>
          <p:nvPr/>
        </p:nvSpPr>
        <p:spPr>
          <a:xfrm>
            <a:off x="6579765" y="4252936"/>
            <a:ext cx="479163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凡是与函数调用相关的操作，都与栈紧密相关。例如，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A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调用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B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，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B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调用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C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。当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A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调用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B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的时候，要执行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B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函数的逻辑，因而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A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运行的相关信息就会被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push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到栈里面。当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B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调用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C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的时候，同样，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B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运行相关信息会被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push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到栈里面，然后才运行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C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函数的逻辑。当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C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运行完毕的时候，先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pop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出来的是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B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，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B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就接着调用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C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之后的指令运行下去。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B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运行完了，再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pop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出来的就是 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A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，</a:t>
            </a:r>
            <a:r>
              <a:rPr lang="en-US" altLang="zh-CN" sz="1400" dirty="0">
                <a:solidFill>
                  <a:srgbClr val="333333"/>
                </a:solidFill>
                <a:latin typeface="Georgia" panose="02040502050405020303" pitchFamily="18" charset="0"/>
              </a:rPr>
              <a:t>A </a:t>
            </a:r>
            <a:r>
              <a:rPr lang="zh-CN" altLang="en-US" sz="1400" dirty="0">
                <a:solidFill>
                  <a:srgbClr val="333333"/>
                </a:solidFill>
                <a:latin typeface="Georgia" panose="02040502050405020303" pitchFamily="18" charset="0"/>
              </a:rPr>
              <a:t>接着运行，直到结束。</a:t>
            </a:r>
            <a:endParaRPr lang="zh-CN" altLang="en-US" sz="14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8308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 lnSpcReduction="10000"/>
          </a:bodyPr>
          <a:lstStyle/>
          <a:p>
            <a:r>
              <a:rPr lang="zh-CN" altLang="en-US" dirty="0"/>
              <a:t>在 </a:t>
            </a:r>
            <a:r>
              <a:rPr lang="en-US" altLang="zh-CN" dirty="0"/>
              <a:t>32 </a:t>
            </a:r>
            <a:r>
              <a:rPr lang="zh-CN" altLang="en-US" dirty="0"/>
              <a:t>位处理器中，有 </a:t>
            </a:r>
            <a:r>
              <a:rPr lang="en-US" altLang="zh-CN" dirty="0"/>
              <a:t>32 </a:t>
            </a:r>
            <a:r>
              <a:rPr lang="zh-CN" altLang="en-US" dirty="0"/>
              <a:t>根地址总线，可以访问 </a:t>
            </a:r>
            <a:r>
              <a:rPr lang="en-US" altLang="zh-CN" dirty="0"/>
              <a:t>2^32=4G </a:t>
            </a:r>
            <a:r>
              <a:rPr lang="zh-CN" altLang="en-US" dirty="0"/>
              <a:t>的内存。</a:t>
            </a:r>
            <a:endParaRPr lang="en-US" altLang="zh-CN" dirty="0"/>
          </a:p>
          <a:p>
            <a:r>
              <a:rPr lang="zh-CN" altLang="en-US" dirty="0"/>
              <a:t>首先，通用寄存器有扩展，可以将 </a:t>
            </a:r>
            <a:r>
              <a:rPr lang="en-US" altLang="zh-CN" dirty="0"/>
              <a:t>8 </a:t>
            </a:r>
            <a:r>
              <a:rPr lang="zh-CN" altLang="en-US" dirty="0"/>
              <a:t>个 </a:t>
            </a:r>
            <a:r>
              <a:rPr lang="en-US" altLang="zh-CN" dirty="0"/>
              <a:t>16 </a:t>
            </a:r>
            <a:r>
              <a:rPr lang="zh-CN" altLang="en-US" dirty="0"/>
              <a:t>位的扩展到 </a:t>
            </a:r>
            <a:r>
              <a:rPr lang="en-US" altLang="zh-CN" dirty="0"/>
              <a:t>8 </a:t>
            </a:r>
            <a:r>
              <a:rPr lang="zh-CN" altLang="en-US" dirty="0"/>
              <a:t>个 </a:t>
            </a:r>
            <a:r>
              <a:rPr lang="en-US" altLang="zh-CN" dirty="0"/>
              <a:t>32 </a:t>
            </a:r>
            <a:r>
              <a:rPr lang="zh-CN" altLang="en-US" dirty="0"/>
              <a:t>位的，但是依然可以保留 </a:t>
            </a:r>
            <a:r>
              <a:rPr lang="en-US" altLang="zh-CN" dirty="0"/>
              <a:t>16 </a:t>
            </a:r>
            <a:r>
              <a:rPr lang="zh-CN" altLang="en-US" dirty="0"/>
              <a:t>位的和 </a:t>
            </a:r>
            <a:r>
              <a:rPr lang="en-US" altLang="zh-CN" dirty="0"/>
              <a:t>8 </a:t>
            </a:r>
            <a:r>
              <a:rPr lang="zh-CN" altLang="en-US" dirty="0"/>
              <a:t>位的使用方式。你可能会问，为什么高 </a:t>
            </a:r>
            <a:r>
              <a:rPr lang="en-US" altLang="zh-CN" dirty="0"/>
              <a:t>16 </a:t>
            </a:r>
            <a:r>
              <a:rPr lang="zh-CN" altLang="en-US" dirty="0"/>
              <a:t>位不分成两个 </a:t>
            </a:r>
            <a:r>
              <a:rPr lang="en-US" altLang="zh-CN" dirty="0"/>
              <a:t>8 </a:t>
            </a:r>
            <a:r>
              <a:rPr lang="zh-CN" altLang="en-US" dirty="0"/>
              <a:t>位使用呢？因为这样就不兼容了呀！</a:t>
            </a:r>
            <a:endParaRPr lang="en-US" altLang="zh-CN" dirty="0"/>
          </a:p>
          <a:p>
            <a:r>
              <a:rPr lang="zh-CN" altLang="en-US" dirty="0"/>
              <a:t>其中，指向下一条指令的指令指针寄存器 </a:t>
            </a:r>
            <a:r>
              <a:rPr lang="en-US" altLang="zh-CN" dirty="0"/>
              <a:t>IP</a:t>
            </a:r>
            <a:r>
              <a:rPr lang="zh-CN" altLang="en-US" dirty="0"/>
              <a:t>，就会扩展成 </a:t>
            </a:r>
            <a:r>
              <a:rPr lang="en-US" altLang="zh-CN" dirty="0"/>
              <a:t>32 </a:t>
            </a:r>
            <a:r>
              <a:rPr lang="zh-CN" altLang="en-US" dirty="0"/>
              <a:t>位的，同样也兼容 </a:t>
            </a:r>
            <a:r>
              <a:rPr lang="en-US" altLang="zh-CN" dirty="0"/>
              <a:t>16 </a:t>
            </a:r>
            <a:r>
              <a:rPr lang="zh-CN" altLang="en-US" dirty="0"/>
              <a:t>位的。</a:t>
            </a:r>
            <a:endParaRPr lang="en-US" altLang="zh-CN" dirty="0"/>
          </a:p>
          <a:p>
            <a:r>
              <a:rPr lang="zh-CN" altLang="en-US" dirty="0"/>
              <a:t>而改动比较大，有点不兼容的就是段寄存器（</a:t>
            </a:r>
            <a:r>
              <a:rPr lang="en-US" altLang="zh-CN" dirty="0"/>
              <a:t>Segment Register</a:t>
            </a:r>
            <a:r>
              <a:rPr lang="zh-CN" altLang="en-US" dirty="0"/>
              <a:t>）。</a:t>
            </a:r>
            <a:endParaRPr lang="en-US" altLang="zh-CN" dirty="0"/>
          </a:p>
          <a:p>
            <a:r>
              <a:rPr lang="zh-CN" altLang="fr-FR" dirty="0"/>
              <a:t>段描述符（</a:t>
            </a:r>
            <a:r>
              <a:rPr lang="fr-FR" altLang="zh-CN" dirty="0"/>
              <a:t>Segment Descriptor</a:t>
            </a:r>
            <a:r>
              <a:rPr lang="zh-CN" altLang="fr-FR" dirty="0"/>
              <a:t>）</a:t>
            </a:r>
            <a:r>
              <a:rPr lang="zh-CN" altLang="en-US" dirty="0"/>
              <a:t>、选择子（</a:t>
            </a:r>
            <a:r>
              <a:rPr lang="en-US" altLang="zh-CN" dirty="0"/>
              <a:t>Selector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再来说 </a:t>
            </a:r>
            <a:r>
              <a:rPr lang="en-US" altLang="zh-CN" dirty="0"/>
              <a:t>32 </a:t>
            </a:r>
            <a:r>
              <a:rPr lang="zh-CN" altLang="en-US" dirty="0"/>
              <a:t>位处理器</a:t>
            </a:r>
            <a:endParaRPr lang="zh-cn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AB736B14-5CEF-4767-9484-EA021AB76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1624" y="485582"/>
            <a:ext cx="6761527" cy="3129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F1BF6B4-9159-491C-BFF1-88F5B89DE46A}"/>
              </a:ext>
            </a:extLst>
          </p:cNvPr>
          <p:cNvSpPr/>
          <p:nvPr/>
        </p:nvSpPr>
        <p:spPr>
          <a:xfrm>
            <a:off x="6233156" y="4201463"/>
            <a:ext cx="61863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PingFang SC"/>
              </a:rPr>
              <a:t>不能无缝兼容，但是通过切换模式兼容，也是可以接受的。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3851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只有了解了底层硬件的基本工作原理，将来才能理解操作系统的工作模式。</a:t>
            </a:r>
            <a:endParaRPr lang="en-US" altLang="zh-CN" dirty="0"/>
          </a:p>
          <a:p>
            <a:r>
              <a:rPr lang="zh-CN" altLang="en-US" dirty="0"/>
              <a:t>重点牢记这些寄存器的作用，以及段的工作模式，后面我们马上就能够用到了。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C3B9F53F-AE60-402D-997C-6317E4BDB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08" y="3066744"/>
            <a:ext cx="8290703" cy="3694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CBABC74-E6CB-4B81-81F2-650DAA775B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8548"/>
          <a:stretch/>
        </p:blipFill>
        <p:spPr>
          <a:xfrm>
            <a:off x="8270142" y="514124"/>
            <a:ext cx="3970090" cy="421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91513A-6C6C-4E4C-914E-9EB2AEE5B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/>
              <a:t>副标题 A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7BF5C98-04DC-43C8-8BA5-C33525F1AB7F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 rtlCol="0"/>
          <a:lstStyle/>
          <a:p>
            <a:pPr rtl="0"/>
            <a:r>
              <a:rPr lang="zh-cn"/>
              <a:t>副标题 B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9E1AA6A-68D8-451E-BB15-823A741D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5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92334B7-9714-4E0B-A27D-DC9C77B9772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B148F28-6F26-435B-B8C6-FEF59542B9E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</a:t>
            </a:r>
          </a:p>
          <a:p>
            <a:pPr rtl="0"/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CE6FBFF-C281-4E96-B0E6-2BDD74AA915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2F0CB93-1EDD-485E-B791-2D21390DCC3E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29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r>
              <a:rPr lang="en-US" altLang="zh-CN" dirty="0"/>
              <a:t>x86 </a:t>
            </a:r>
            <a:r>
              <a:rPr lang="zh-CN" altLang="en-US" dirty="0"/>
              <a:t>架构就是这样一个开放的平台。今天我们就来解析一下它。</a:t>
            </a:r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 lnSpcReduction="10000"/>
          </a:bodyPr>
          <a:lstStyle/>
          <a:p>
            <a:r>
              <a:rPr lang="zh-CN" altLang="en-US" dirty="0"/>
              <a:t>对于公司来说，</a:t>
            </a:r>
            <a:r>
              <a:rPr lang="en-US" altLang="zh-CN" dirty="0"/>
              <a:t>CPU </a:t>
            </a:r>
            <a:r>
              <a:rPr lang="zh-CN" altLang="en-US" dirty="0"/>
              <a:t>是真正干活的，将来执行项目都要靠它。</a:t>
            </a:r>
            <a:endParaRPr lang="en-US" altLang="zh-CN" dirty="0"/>
          </a:p>
          <a:p>
            <a:r>
              <a:rPr lang="zh-CN" altLang="en-US" dirty="0"/>
              <a:t>对于一个计算机来讲，最核心的就是 </a:t>
            </a:r>
            <a:r>
              <a:rPr lang="en-US" altLang="zh-CN" dirty="0"/>
              <a:t>CPU</a:t>
            </a:r>
            <a:r>
              <a:rPr lang="zh-CN" altLang="en-US" dirty="0"/>
              <a:t>（</a:t>
            </a:r>
            <a:r>
              <a:rPr lang="en-US" altLang="zh-CN" dirty="0"/>
              <a:t>Central Processing Unit</a:t>
            </a:r>
            <a:r>
              <a:rPr lang="zh-CN" altLang="en-US" dirty="0"/>
              <a:t>，中央处理器）。这是这台计算机的大脑，所有的设备都围绕它展开。</a:t>
            </a:r>
            <a:endParaRPr lang="en-US" altLang="zh-CN" dirty="0"/>
          </a:p>
          <a:p>
            <a:r>
              <a:rPr lang="en-US" altLang="zh-CN" dirty="0"/>
              <a:t>CPU </a:t>
            </a:r>
            <a:r>
              <a:rPr lang="zh-CN" altLang="en-US" dirty="0"/>
              <a:t>和其他设备连接，要靠一种叫作</a:t>
            </a:r>
            <a:r>
              <a:rPr lang="zh-CN" altLang="en-US" b="1" dirty="0"/>
              <a:t>总线（</a:t>
            </a:r>
            <a:r>
              <a:rPr lang="en-US" altLang="zh-CN" b="1" dirty="0"/>
              <a:t>Bus</a:t>
            </a:r>
            <a:r>
              <a:rPr lang="zh-CN" altLang="en-US" b="1" dirty="0"/>
              <a:t>）</a:t>
            </a:r>
            <a:r>
              <a:rPr lang="zh-CN" altLang="en-US" dirty="0"/>
              <a:t>的东西，其实就是主板上密密麻麻的集成电路，这些东西组成了 </a:t>
            </a:r>
            <a:r>
              <a:rPr lang="en-US" altLang="zh-CN" dirty="0"/>
              <a:t>CPU </a:t>
            </a:r>
            <a:r>
              <a:rPr lang="zh-CN" altLang="en-US" dirty="0"/>
              <a:t>和其他设备的高速通道。</a:t>
            </a:r>
            <a:endParaRPr lang="en-US" altLang="zh-CN" dirty="0"/>
          </a:p>
          <a:p>
            <a:r>
              <a:rPr lang="zh-CN" altLang="en-US" dirty="0"/>
              <a:t>在这些设备中，最重要的是内存（</a:t>
            </a:r>
            <a:r>
              <a:rPr lang="en-US" altLang="zh-CN" dirty="0"/>
              <a:t>Memory</a:t>
            </a:r>
            <a:r>
              <a:rPr lang="zh-CN" altLang="en-US" dirty="0"/>
              <a:t>）。因为单靠 </a:t>
            </a:r>
            <a:r>
              <a:rPr lang="en-US" altLang="zh-CN" dirty="0"/>
              <a:t>CPU </a:t>
            </a:r>
            <a:r>
              <a:rPr lang="zh-CN" altLang="en-US" dirty="0"/>
              <a:t>是没办法完成计算任务的，很多复杂的计算任务都需要将中间结果保存下来，然后基于中间结果进行进一步的计算。</a:t>
            </a:r>
            <a:r>
              <a:rPr lang="en-US" altLang="zh-CN" dirty="0"/>
              <a:t>CPU </a:t>
            </a:r>
            <a:r>
              <a:rPr lang="zh-CN" altLang="en-US" dirty="0"/>
              <a:t>本身没办法保存这么多中间结果，这就要依赖内存了。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计算机的工作模式是什么样的？</a:t>
            </a:r>
            <a:endParaRPr 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7F24D9-FC2E-44BC-93A7-7E240CCCFF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412" y="1518407"/>
            <a:ext cx="5368387" cy="2491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内存就相当于办公室</a:t>
            </a:r>
            <a:endParaRPr lang="en-US" altLang="zh-CN" dirty="0"/>
          </a:p>
          <a:p>
            <a:r>
              <a:rPr lang="zh-CN" altLang="en-US" dirty="0"/>
              <a:t>总线上还有一些其他设备，例如显卡会连接显示器、磁盘控制器会连接硬盘、</a:t>
            </a:r>
            <a:r>
              <a:rPr lang="en-US" altLang="zh-CN" dirty="0"/>
              <a:t>USB </a:t>
            </a:r>
            <a:r>
              <a:rPr lang="zh-CN" altLang="en-US" dirty="0"/>
              <a:t>控制器会连接键盘和鼠标等等。</a:t>
            </a:r>
            <a:endParaRPr lang="en-US" altLang="zh-CN" dirty="0"/>
          </a:p>
          <a:p>
            <a:r>
              <a:rPr lang="en-US" altLang="zh-CN" dirty="0"/>
              <a:t>CPU </a:t>
            </a:r>
            <a:r>
              <a:rPr lang="zh-CN" altLang="en-US" dirty="0"/>
              <a:t>和内存是完成计算任务的核心组件，所以这里我们重点介绍一下 </a:t>
            </a:r>
            <a:r>
              <a:rPr lang="en-US" altLang="zh-CN" b="1" dirty="0"/>
              <a:t>CPU </a:t>
            </a:r>
            <a:r>
              <a:rPr lang="zh-CN" altLang="en-US" b="1" dirty="0"/>
              <a:t>和内存是如何配合工作</a:t>
            </a:r>
            <a:r>
              <a:rPr lang="zh-CN" altLang="en-US" dirty="0"/>
              <a:t>的。</a:t>
            </a:r>
            <a:endParaRPr lang="en-US" altLang="zh-CN" dirty="0"/>
          </a:p>
          <a:p>
            <a:r>
              <a:rPr lang="en-US" altLang="zh-CN" dirty="0"/>
              <a:t>CPU </a:t>
            </a:r>
            <a:r>
              <a:rPr lang="zh-CN" altLang="en-US" dirty="0"/>
              <a:t>包括三个部分，</a:t>
            </a:r>
            <a:r>
              <a:rPr lang="zh-CN" altLang="en-US" b="1" dirty="0"/>
              <a:t>运算单元、数据单元和控制单元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计算机的工作模式是什么样的？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442A54A-19B8-41F0-8E64-9BE5E5063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97916"/>
            <a:ext cx="6096000" cy="290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673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398366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内存就相当于办公室</a:t>
            </a:r>
            <a:endParaRPr lang="en-US" altLang="zh-CN" dirty="0"/>
          </a:p>
          <a:p>
            <a:r>
              <a:rPr lang="zh-CN" altLang="en-US" dirty="0"/>
              <a:t>总线上还有一些其他设备，例如显卡会连接显示器、磁盘控制器会连接硬盘、</a:t>
            </a:r>
            <a:r>
              <a:rPr lang="en-US" altLang="zh-CN" dirty="0"/>
              <a:t>USB </a:t>
            </a:r>
            <a:r>
              <a:rPr lang="zh-CN" altLang="en-US" dirty="0"/>
              <a:t>控制器会连接键盘和鼠标等等。</a:t>
            </a:r>
            <a:endParaRPr lang="en-US" altLang="zh-CN" dirty="0"/>
          </a:p>
          <a:p>
            <a:r>
              <a:rPr lang="en-US" altLang="zh-CN" dirty="0"/>
              <a:t>CPU </a:t>
            </a:r>
            <a:r>
              <a:rPr lang="zh-CN" altLang="en-US" dirty="0"/>
              <a:t>和内存是完成计算任务的核心组件，所以这里我们重点介绍一下 </a:t>
            </a:r>
            <a:r>
              <a:rPr lang="en-US" altLang="zh-CN" b="1" dirty="0"/>
              <a:t>CPU </a:t>
            </a:r>
            <a:r>
              <a:rPr lang="zh-CN" altLang="en-US" b="1" dirty="0"/>
              <a:t>和内存是如何配合工作</a:t>
            </a:r>
            <a:r>
              <a:rPr lang="zh-CN" altLang="en-US" dirty="0"/>
              <a:t>的。</a:t>
            </a:r>
            <a:endParaRPr lang="en-US" altLang="zh-CN" dirty="0"/>
          </a:p>
          <a:p>
            <a:r>
              <a:rPr lang="en-US" altLang="zh-CN" dirty="0"/>
              <a:t>CPU </a:t>
            </a:r>
            <a:r>
              <a:rPr lang="zh-CN" altLang="en-US" dirty="0"/>
              <a:t>包括三个部分，</a:t>
            </a:r>
            <a:r>
              <a:rPr lang="zh-CN" altLang="en-US" b="1" dirty="0"/>
              <a:t>运算单元、数据单元和控制单元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计算机的工作模式是什么样的？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CB013AD-2C31-4B47-A22A-6E08CAB2F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946" y="1195823"/>
            <a:ext cx="6989441" cy="537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17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31751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每个进程都有一个程序放在硬盘上，是二进制的，再里面就是一行行的指令，会操作一些数据。</a:t>
            </a:r>
            <a:endParaRPr lang="en-US" altLang="zh-CN" dirty="0"/>
          </a:p>
          <a:p>
            <a:r>
              <a:rPr lang="zh-CN" altLang="en-US" dirty="0"/>
              <a:t>进程一旦运行，比如图中两个进程 </a:t>
            </a:r>
            <a:r>
              <a:rPr lang="en-US" altLang="zh-CN" dirty="0"/>
              <a:t>A </a:t>
            </a:r>
            <a:r>
              <a:rPr lang="zh-CN" altLang="en-US" dirty="0"/>
              <a:t>和 </a:t>
            </a:r>
            <a:r>
              <a:rPr lang="en-US" altLang="zh-CN" dirty="0"/>
              <a:t>B</a:t>
            </a:r>
            <a:r>
              <a:rPr lang="zh-CN" altLang="en-US" dirty="0"/>
              <a:t>，会有独立的内存空间，互相隔离，程序会分别加载到进程 </a:t>
            </a:r>
            <a:r>
              <a:rPr lang="en-US" altLang="zh-CN" dirty="0"/>
              <a:t>A </a:t>
            </a:r>
            <a:r>
              <a:rPr lang="zh-CN" altLang="en-US" dirty="0"/>
              <a:t>和进程 </a:t>
            </a:r>
            <a:r>
              <a:rPr lang="en-US" altLang="zh-CN" dirty="0"/>
              <a:t>B </a:t>
            </a:r>
            <a:r>
              <a:rPr lang="zh-CN" altLang="en-US" dirty="0"/>
              <a:t>的内存空间里面，形成各自的代码段。</a:t>
            </a:r>
            <a:endParaRPr lang="en-US" altLang="zh-CN" dirty="0"/>
          </a:p>
          <a:p>
            <a:r>
              <a:rPr lang="zh-CN" altLang="en-US" dirty="0"/>
              <a:t>程序运行的过程中要操作的数据和产生的计算结果，都会放在数据段里面。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计算机的工作模式是什么样的？</a:t>
            </a:r>
            <a:endParaRPr lang="zh-cn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6186879-4798-4B04-BC80-E86030676E36}"/>
              </a:ext>
            </a:extLst>
          </p:cNvPr>
          <p:cNvSpPr/>
          <p:nvPr/>
        </p:nvSpPr>
        <p:spPr>
          <a:xfrm>
            <a:off x="534099" y="4313849"/>
            <a:ext cx="5455640" cy="1975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那 </a:t>
            </a:r>
            <a:r>
              <a:rPr lang="en-US" altLang="zh-CN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CPU </a:t>
            </a: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怎么执行这些程序，操作这些数据，产生一些结果，并写入回内存呢？</a:t>
            </a:r>
            <a:endParaRPr lang="en-US" altLang="zh-CN" sz="1500" spc="15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28600" indent="-228600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en-US" altLang="zh-CN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CPU </a:t>
            </a: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的控制单元里面，有一个</a:t>
            </a:r>
            <a:r>
              <a:rPr lang="zh-CN" altLang="en-US" sz="1500" b="1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指令指针寄存器</a:t>
            </a: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，它里面存放的是下一条指令在内存中的地址。控制单元会不停地将代码段的指令拿进来，先放入指令寄存器。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6379266-2FC6-4DE3-9449-4D669E041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686" y="1693969"/>
            <a:ext cx="6009314" cy="135918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E5167DC-9C53-404E-B025-A79E0919B9D2}"/>
              </a:ext>
            </a:extLst>
          </p:cNvPr>
          <p:cNvSpPr/>
          <p:nvPr/>
        </p:nvSpPr>
        <p:spPr>
          <a:xfrm>
            <a:off x="6139343" y="3426361"/>
            <a:ext cx="6096000" cy="1436996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indent="-228600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en-US" altLang="zh-CN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CPU </a:t>
            </a: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和内存来来回回传数据，靠的都是总线。其实总线上主要有两类数据，一个是地址数据，也就是我想拿内存中哪个位置的数据，这类总线叫地址总线（</a:t>
            </a:r>
            <a:r>
              <a:rPr lang="en-US" altLang="zh-CN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Address Bus</a:t>
            </a: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）；另一类是真正的数据，这类总线叫数据总线（</a:t>
            </a:r>
            <a:r>
              <a:rPr lang="en-US" altLang="zh-CN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Data Bus</a:t>
            </a: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）。</a:t>
            </a:r>
          </a:p>
        </p:txBody>
      </p:sp>
    </p:spTree>
    <p:extLst>
      <p:ext uri="{BB962C8B-B14F-4D97-AF65-F5344CB8AC3E}">
        <p14:creationId xmlns:p14="http://schemas.microsoft.com/office/powerpoint/2010/main" val="548317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4791636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由于这个系列开端于 </a:t>
            </a:r>
            <a:r>
              <a:rPr lang="en-US" altLang="zh-CN" dirty="0"/>
              <a:t>8086</a:t>
            </a:r>
            <a:r>
              <a:rPr lang="zh-CN" altLang="en-US" dirty="0"/>
              <a:t>，因此称为 </a:t>
            </a:r>
            <a:r>
              <a:rPr lang="en-US" altLang="zh-CN" dirty="0"/>
              <a:t>x86 </a:t>
            </a:r>
            <a:r>
              <a:rPr lang="zh-CN" altLang="en-US" dirty="0"/>
              <a:t>架构。</a:t>
            </a:r>
            <a:endParaRPr lang="en-US" altLang="zh-CN" dirty="0"/>
          </a:p>
          <a:p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243" y="681037"/>
            <a:ext cx="5681165" cy="583800"/>
          </a:xfrm>
        </p:spPr>
        <p:txBody>
          <a:bodyPr rtlCol="0"/>
          <a:lstStyle/>
          <a:p>
            <a:r>
              <a:rPr lang="en-US" altLang="zh-CN" dirty="0"/>
              <a:t>x86 </a:t>
            </a:r>
            <a:r>
              <a:rPr lang="zh-CN" altLang="en-US" dirty="0"/>
              <a:t>成为开放平台历史中的重要一笔</a:t>
            </a:r>
            <a:endParaRPr lang="zh-cn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149AD9A-6CE6-483A-B6D0-9FDBE8F28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7526" y="1931093"/>
            <a:ext cx="6954474" cy="251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1119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4791636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来看 </a:t>
            </a:r>
            <a:r>
              <a:rPr lang="en-US" altLang="zh-CN" dirty="0"/>
              <a:t>x86 </a:t>
            </a:r>
            <a:r>
              <a:rPr lang="zh-CN" altLang="en-US" dirty="0"/>
              <a:t>中最经典的一款处理器，</a:t>
            </a:r>
            <a:r>
              <a:rPr lang="en-US" altLang="zh-CN" dirty="0"/>
              <a:t>8086 </a:t>
            </a:r>
            <a:r>
              <a:rPr lang="zh-CN" altLang="en-US" dirty="0"/>
              <a:t>处理器。</a:t>
            </a:r>
            <a:endParaRPr lang="en-US" altLang="zh-CN" dirty="0"/>
          </a:p>
          <a:p>
            <a:r>
              <a:rPr lang="zh-CN" altLang="en-US" dirty="0"/>
              <a:t>我们先来看数据单元。为了暂存数据，</a:t>
            </a:r>
            <a:r>
              <a:rPr lang="en-US" altLang="zh-CN" dirty="0"/>
              <a:t>8086 </a:t>
            </a:r>
            <a:r>
              <a:rPr lang="zh-CN" altLang="en-US" dirty="0"/>
              <a:t>处理器内部有 </a:t>
            </a:r>
            <a:r>
              <a:rPr lang="en-US" altLang="zh-CN" dirty="0"/>
              <a:t>8 </a:t>
            </a:r>
            <a:r>
              <a:rPr lang="zh-CN" altLang="en-US" dirty="0"/>
              <a:t>个 </a:t>
            </a:r>
            <a:r>
              <a:rPr lang="en-US" altLang="zh-CN" dirty="0"/>
              <a:t>16 </a:t>
            </a:r>
            <a:r>
              <a:rPr lang="zh-CN" altLang="en-US" dirty="0"/>
              <a:t>位的通用寄存器，也就是刚才说的 </a:t>
            </a:r>
            <a:r>
              <a:rPr lang="en-US" altLang="zh-CN" dirty="0"/>
              <a:t>CPU </a:t>
            </a:r>
            <a:r>
              <a:rPr lang="zh-CN" altLang="en-US" dirty="0"/>
              <a:t>内部的数据单元，分别是 </a:t>
            </a:r>
            <a:r>
              <a:rPr lang="en-US" altLang="zh-CN" dirty="0"/>
              <a:t>AX</a:t>
            </a:r>
            <a:r>
              <a:rPr lang="zh-CN" altLang="en-US" dirty="0"/>
              <a:t>、</a:t>
            </a:r>
            <a:r>
              <a:rPr lang="en-US" altLang="zh-CN" dirty="0"/>
              <a:t>BX</a:t>
            </a:r>
            <a:r>
              <a:rPr lang="zh-CN" altLang="en-US" dirty="0"/>
              <a:t>、</a:t>
            </a:r>
            <a:r>
              <a:rPr lang="en-US" altLang="zh-CN" dirty="0"/>
              <a:t>CX</a:t>
            </a:r>
            <a:r>
              <a:rPr lang="zh-CN" altLang="en-US" dirty="0"/>
              <a:t>、</a:t>
            </a:r>
            <a:r>
              <a:rPr lang="en-US" altLang="zh-CN" dirty="0"/>
              <a:t>DX</a:t>
            </a:r>
            <a:r>
              <a:rPr lang="zh-CN" altLang="en-US" dirty="0"/>
              <a:t>、</a:t>
            </a:r>
            <a:r>
              <a:rPr lang="en-US" altLang="zh-CN" dirty="0"/>
              <a:t>SP</a:t>
            </a:r>
            <a:r>
              <a:rPr lang="zh-CN" altLang="en-US" dirty="0"/>
              <a:t>、</a:t>
            </a:r>
            <a:r>
              <a:rPr lang="en-US" altLang="zh-CN" dirty="0"/>
              <a:t>BP</a:t>
            </a:r>
            <a:r>
              <a:rPr lang="zh-CN" altLang="en-US" dirty="0"/>
              <a:t>、</a:t>
            </a:r>
            <a:r>
              <a:rPr lang="en-US" altLang="zh-CN" dirty="0"/>
              <a:t>SI</a:t>
            </a:r>
            <a:r>
              <a:rPr lang="zh-CN" altLang="en-US" dirty="0"/>
              <a:t>、</a:t>
            </a:r>
            <a:r>
              <a:rPr lang="en-US" altLang="zh-CN" dirty="0"/>
              <a:t>DI</a:t>
            </a:r>
            <a:r>
              <a:rPr lang="zh-CN" altLang="en-US" dirty="0"/>
              <a:t>。这些寄存器主要用于在计算过程中暂存数据。这些寄存器比较灵活，其中 </a:t>
            </a:r>
            <a:r>
              <a:rPr lang="en-US" altLang="zh-CN" dirty="0"/>
              <a:t>AX</a:t>
            </a:r>
            <a:r>
              <a:rPr lang="zh-CN" altLang="en-US" dirty="0"/>
              <a:t>、</a:t>
            </a:r>
            <a:r>
              <a:rPr lang="en-US" altLang="zh-CN" dirty="0"/>
              <a:t>BX</a:t>
            </a:r>
            <a:r>
              <a:rPr lang="zh-CN" altLang="en-US" dirty="0"/>
              <a:t>、</a:t>
            </a:r>
            <a:r>
              <a:rPr lang="en-US" altLang="zh-CN" dirty="0"/>
              <a:t>CX</a:t>
            </a:r>
            <a:r>
              <a:rPr lang="zh-CN" altLang="en-US" dirty="0"/>
              <a:t>、</a:t>
            </a:r>
            <a:r>
              <a:rPr lang="en-US" altLang="zh-CN" dirty="0"/>
              <a:t>DX </a:t>
            </a:r>
            <a:r>
              <a:rPr lang="zh-CN" altLang="en-US" dirty="0"/>
              <a:t>可以分成两个 </a:t>
            </a:r>
            <a:r>
              <a:rPr lang="en-US" altLang="zh-CN" dirty="0"/>
              <a:t>8 </a:t>
            </a:r>
            <a:r>
              <a:rPr lang="zh-CN" altLang="en-US" dirty="0"/>
              <a:t>位的寄存器来使用，分别是 </a:t>
            </a:r>
            <a:r>
              <a:rPr lang="en-US" altLang="zh-CN" dirty="0"/>
              <a:t>AH</a:t>
            </a:r>
            <a:r>
              <a:rPr lang="zh-CN" altLang="en-US" dirty="0"/>
              <a:t>、</a:t>
            </a:r>
            <a:r>
              <a:rPr lang="en-US" altLang="zh-CN" dirty="0"/>
              <a:t>AL</a:t>
            </a:r>
            <a:r>
              <a:rPr lang="zh-CN" altLang="en-US" dirty="0"/>
              <a:t>、</a:t>
            </a:r>
            <a:r>
              <a:rPr lang="en-US" altLang="zh-CN" dirty="0"/>
              <a:t>BH</a:t>
            </a:r>
            <a:r>
              <a:rPr lang="zh-CN" altLang="en-US" dirty="0"/>
              <a:t>、</a:t>
            </a:r>
            <a:r>
              <a:rPr lang="en-US" altLang="zh-CN" dirty="0"/>
              <a:t>BL</a:t>
            </a:r>
            <a:r>
              <a:rPr lang="zh-CN" altLang="en-US" dirty="0"/>
              <a:t>、</a:t>
            </a:r>
            <a:r>
              <a:rPr lang="en-US" altLang="zh-CN" dirty="0"/>
              <a:t>CH</a:t>
            </a:r>
            <a:r>
              <a:rPr lang="zh-CN" altLang="en-US" dirty="0"/>
              <a:t>、</a:t>
            </a:r>
            <a:r>
              <a:rPr lang="en-US" altLang="zh-CN" dirty="0"/>
              <a:t>CL</a:t>
            </a:r>
            <a:r>
              <a:rPr lang="zh-CN" altLang="en-US" dirty="0"/>
              <a:t>、</a:t>
            </a:r>
            <a:r>
              <a:rPr lang="en-US" altLang="zh-CN" dirty="0"/>
              <a:t>DH</a:t>
            </a:r>
            <a:r>
              <a:rPr lang="zh-CN" altLang="en-US" dirty="0"/>
              <a:t>、</a:t>
            </a:r>
            <a:r>
              <a:rPr lang="en-US" altLang="zh-CN" dirty="0"/>
              <a:t>DL</a:t>
            </a:r>
            <a:r>
              <a:rPr lang="zh-CN" altLang="en-US" dirty="0"/>
              <a:t>，其中 </a:t>
            </a:r>
            <a:r>
              <a:rPr lang="en-US" altLang="zh-CN" dirty="0"/>
              <a:t>H </a:t>
            </a:r>
            <a:r>
              <a:rPr lang="zh-CN" altLang="en-US" dirty="0"/>
              <a:t>就是 </a:t>
            </a:r>
            <a:r>
              <a:rPr lang="en-US" altLang="zh-CN" dirty="0"/>
              <a:t>High</a:t>
            </a:r>
            <a:r>
              <a:rPr lang="zh-CN" altLang="en-US" dirty="0"/>
              <a:t>（高位），</a:t>
            </a:r>
            <a:r>
              <a:rPr lang="en-US" altLang="zh-CN" dirty="0"/>
              <a:t>L </a:t>
            </a:r>
            <a:r>
              <a:rPr lang="zh-CN" altLang="en-US" dirty="0"/>
              <a:t>就是 </a:t>
            </a:r>
            <a:r>
              <a:rPr lang="en-US" altLang="zh-CN" dirty="0"/>
              <a:t>Low</a:t>
            </a:r>
            <a:r>
              <a:rPr lang="zh-CN" altLang="en-US" dirty="0"/>
              <a:t>（低位）的意思。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从 </a:t>
            </a:r>
            <a:r>
              <a:rPr lang="en-US" altLang="zh-CN" dirty="0"/>
              <a:t>8086 </a:t>
            </a:r>
            <a:r>
              <a:rPr lang="zh-CN" altLang="en-US" dirty="0"/>
              <a:t>的原理说起</a:t>
            </a:r>
            <a:endParaRPr lang="zh-cn" dirty="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5B28BED5-62EE-4720-BDE7-18CF09985D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335"/>
          <a:stretch/>
        </p:blipFill>
        <p:spPr bwMode="auto">
          <a:xfrm>
            <a:off x="6851009" y="522391"/>
            <a:ext cx="4037901" cy="565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769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36195" y="1254547"/>
            <a:ext cx="5478011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接着我们来看控制单元。</a:t>
            </a:r>
            <a:r>
              <a:rPr lang="en-US" altLang="zh-CN" dirty="0"/>
              <a:t>IP </a:t>
            </a:r>
            <a:r>
              <a:rPr lang="zh-CN" altLang="en-US" dirty="0"/>
              <a:t>寄存器就是</a:t>
            </a:r>
            <a:r>
              <a:rPr lang="zh-CN" altLang="en-US" b="1" dirty="0"/>
              <a:t>指令指针寄存器（</a:t>
            </a:r>
            <a:r>
              <a:rPr lang="en-US" altLang="zh-CN" b="1" dirty="0"/>
              <a:t>Instruction Pointer Register)</a:t>
            </a:r>
            <a:r>
              <a:rPr lang="zh-CN" altLang="en-US" dirty="0"/>
              <a:t>，指向代码段中下一条指令的位置。</a:t>
            </a:r>
            <a:r>
              <a:rPr lang="en-US" altLang="zh-CN" dirty="0"/>
              <a:t>CPU </a:t>
            </a:r>
            <a:r>
              <a:rPr lang="zh-CN" altLang="en-US" dirty="0"/>
              <a:t>会根据它来不断地将指令从内存的代码段中，加载到 </a:t>
            </a:r>
            <a:r>
              <a:rPr lang="en-US" altLang="zh-CN" dirty="0"/>
              <a:t>CPU </a:t>
            </a:r>
            <a:r>
              <a:rPr lang="zh-CN" altLang="en-US" dirty="0"/>
              <a:t>的指令队列中，然后交给运算单元去执行。</a:t>
            </a:r>
            <a:endParaRPr lang="en-US" altLang="zh-CN" dirty="0"/>
          </a:p>
          <a:p>
            <a:r>
              <a:rPr lang="zh-CN" altLang="en-US" dirty="0"/>
              <a:t>如果需要切换进程呢？每个进程都分代码段和数据段，为了指向不同进程的地址空间，有四个 </a:t>
            </a:r>
            <a:r>
              <a:rPr lang="en-US" altLang="zh-CN" dirty="0"/>
              <a:t>16 </a:t>
            </a:r>
            <a:r>
              <a:rPr lang="zh-CN" altLang="en-US" dirty="0"/>
              <a:t>位的段寄存器，分别是 </a:t>
            </a:r>
            <a:r>
              <a:rPr lang="en-US" altLang="zh-CN" dirty="0"/>
              <a:t>CS</a:t>
            </a:r>
            <a:r>
              <a:rPr lang="zh-CN" altLang="en-US" dirty="0"/>
              <a:t>、</a:t>
            </a:r>
            <a:r>
              <a:rPr lang="en-US" altLang="zh-CN" dirty="0"/>
              <a:t>DS</a:t>
            </a:r>
            <a:r>
              <a:rPr lang="zh-CN" altLang="en-US" dirty="0"/>
              <a:t>、</a:t>
            </a:r>
            <a:r>
              <a:rPr lang="en-US" altLang="zh-CN" dirty="0"/>
              <a:t>SS</a:t>
            </a:r>
            <a:r>
              <a:rPr lang="zh-CN" altLang="en-US" dirty="0"/>
              <a:t>、</a:t>
            </a:r>
            <a:r>
              <a:rPr lang="en-US" altLang="zh-CN" dirty="0"/>
              <a:t>ES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其中，</a:t>
            </a:r>
            <a:r>
              <a:rPr lang="en-US" altLang="zh-CN" dirty="0"/>
              <a:t>CS </a:t>
            </a:r>
            <a:r>
              <a:rPr lang="zh-CN" altLang="en-US" dirty="0"/>
              <a:t>就是代码段寄存器（</a:t>
            </a:r>
            <a:r>
              <a:rPr lang="en-US" altLang="zh-CN" dirty="0"/>
              <a:t>Code Segment Register</a:t>
            </a:r>
            <a:r>
              <a:rPr lang="zh-CN" altLang="en-US" dirty="0"/>
              <a:t>），通过它可以找到代码在内存中的位置；</a:t>
            </a:r>
            <a:r>
              <a:rPr lang="en-US" altLang="zh-CN" dirty="0"/>
              <a:t>DS </a:t>
            </a:r>
            <a:r>
              <a:rPr lang="zh-CN" altLang="en-US" dirty="0"/>
              <a:t>是数据段的寄存器，通过它可以找到数据在内存中的位置。</a:t>
            </a:r>
            <a:r>
              <a:rPr lang="en-US" altLang="zh-CN" dirty="0"/>
              <a:t>SS </a:t>
            </a:r>
            <a:r>
              <a:rPr lang="zh-CN" altLang="en-US" dirty="0"/>
              <a:t>是栈寄存器（</a:t>
            </a:r>
            <a:r>
              <a:rPr lang="en-US" altLang="zh-CN" dirty="0"/>
              <a:t>Stack Register</a:t>
            </a:r>
            <a:r>
              <a:rPr lang="zh-CN" altLang="en-US" dirty="0"/>
              <a:t>）。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从 </a:t>
            </a:r>
            <a:r>
              <a:rPr lang="en-US" altLang="zh-CN" dirty="0"/>
              <a:t>8086 </a:t>
            </a:r>
            <a:r>
              <a:rPr lang="zh-CN" altLang="en-US" dirty="0"/>
              <a:t>的原理说起</a:t>
            </a:r>
            <a:endParaRPr lang="zh-cn" dirty="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5B28BED5-62EE-4720-BDE7-18CF09985D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" r="304"/>
          <a:stretch/>
        </p:blipFill>
        <p:spPr bwMode="auto">
          <a:xfrm>
            <a:off x="6291743" y="1591967"/>
            <a:ext cx="5478011" cy="3674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3821671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1519</Words>
  <Application>Microsoft Office PowerPoint</Application>
  <PresentationFormat>宽屏</PresentationFormat>
  <Paragraphs>89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Meiryo UI</vt:lpstr>
      <vt:lpstr>Microsoft YaHei UI</vt:lpstr>
      <vt:lpstr>PingFang SC</vt:lpstr>
      <vt:lpstr>Arial</vt:lpstr>
      <vt:lpstr>Calibri</vt:lpstr>
      <vt:lpstr>Georgia</vt:lpstr>
      <vt:lpstr>创意性渐变 </vt:lpstr>
      <vt:lpstr>06 | x86架构：</vt:lpstr>
      <vt:lpstr>前言</vt:lpstr>
      <vt:lpstr>计算机的工作模式是什么样的？</vt:lpstr>
      <vt:lpstr>计算机的工作模式是什么样的？</vt:lpstr>
      <vt:lpstr>计算机的工作模式是什么样的？</vt:lpstr>
      <vt:lpstr>计算机的工作模式是什么样的？</vt:lpstr>
      <vt:lpstr>x86 成为开放平台历史中的重要一笔</vt:lpstr>
      <vt:lpstr>从 8086 的原理说起</vt:lpstr>
      <vt:lpstr>从 8086 的原理说起</vt:lpstr>
      <vt:lpstr>从 8086 的原理说起</vt:lpstr>
      <vt:lpstr>再来说 32 位处理器</vt:lpstr>
      <vt:lpstr>总结时刻</vt:lpstr>
      <vt:lpstr>标题幻灯片 4</vt:lpstr>
      <vt:lpstr>标题幻灯片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2020-06-22T09:06:28Z</dcterms:modified>
</cp:coreProperties>
</file>